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9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7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4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5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4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3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5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9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A6AD8-8DAA-4366-8903-A9B94C4F817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D0CD-20D4-44B4-B09A-AEBC3253F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awrm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8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– Key messages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154097"/>
            <a:ext cx="8070507" cy="55309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Groundwater cannot be well developed/managed in isolation from surface water development/management</a:t>
            </a:r>
          </a:p>
          <a:p>
            <a:pPr lvl="1"/>
            <a:r>
              <a:rPr lang="en-US" dirty="0" smtClean="0"/>
              <a:t>Conjunctive development and management</a:t>
            </a:r>
          </a:p>
          <a:p>
            <a:pPr lvl="1"/>
            <a:r>
              <a:rPr lang="en-US" dirty="0" smtClean="0"/>
              <a:t>Rehabilitation and improved management of canal systems</a:t>
            </a:r>
          </a:p>
          <a:p>
            <a:r>
              <a:rPr lang="en-US" dirty="0" smtClean="0"/>
              <a:t>Contamination and over-exploitation are both important problems to address</a:t>
            </a:r>
          </a:p>
          <a:p>
            <a:pPr lvl="1"/>
            <a:r>
              <a:rPr lang="en-US" dirty="0" smtClean="0"/>
              <a:t>Especially as pollution is destroying the resource base</a:t>
            </a:r>
          </a:p>
          <a:p>
            <a:r>
              <a:rPr lang="en-US" dirty="0" smtClean="0"/>
              <a:t>There is diversity in the groundwater situation across India – the nature of the resource and the level of development</a:t>
            </a:r>
          </a:p>
          <a:p>
            <a:r>
              <a:rPr lang="en-US" dirty="0"/>
              <a:t>T</a:t>
            </a:r>
            <a:r>
              <a:rPr lang="en-US" dirty="0" smtClean="0"/>
              <a:t>here is therefore no “one-size-fits-all solution”</a:t>
            </a:r>
          </a:p>
          <a:p>
            <a:r>
              <a:rPr lang="en-US" dirty="0" smtClean="0"/>
              <a:t>Over-exploitation is the consequence of policies and perverse incentives across multiple sectors – there is no water sector “silver bullet”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8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– Key reform elements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54096"/>
            <a:ext cx="7886700" cy="54814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H</a:t>
            </a:r>
            <a:r>
              <a:rPr lang="en-US" dirty="0" smtClean="0"/>
              <a:t>ot-spot analysis” to:</a:t>
            </a:r>
          </a:p>
          <a:p>
            <a:pPr lvl="1"/>
            <a:r>
              <a:rPr lang="en-US" dirty="0" smtClean="0"/>
              <a:t>identify and describe the nature of the key current and emerging groundwater problems across the India</a:t>
            </a:r>
          </a:p>
          <a:p>
            <a:pPr lvl="1"/>
            <a:r>
              <a:rPr lang="en-US" dirty="0" smtClean="0"/>
              <a:t>identify </a:t>
            </a:r>
            <a:r>
              <a:rPr lang="en-US" b="1" dirty="0" smtClean="0"/>
              <a:t>recharge potential</a:t>
            </a:r>
          </a:p>
          <a:p>
            <a:pPr lvl="1"/>
            <a:r>
              <a:rPr lang="en-US" dirty="0" smtClean="0"/>
              <a:t>Identify ecological values linked to groundwater</a:t>
            </a:r>
          </a:p>
          <a:p>
            <a:pPr lvl="1"/>
            <a:r>
              <a:rPr lang="en-US" dirty="0" smtClean="0"/>
              <a:t>develop fit-for-purpose reforms at state and local level </a:t>
            </a:r>
          </a:p>
          <a:p>
            <a:pPr lvl="1"/>
            <a:r>
              <a:rPr lang="en-US" dirty="0" smtClean="0"/>
              <a:t>prioritize funding assistance</a:t>
            </a:r>
          </a:p>
          <a:p>
            <a:r>
              <a:rPr lang="en-US" dirty="0"/>
              <a:t>Define </a:t>
            </a:r>
            <a:r>
              <a:rPr lang="en-US" b="1" dirty="0"/>
              <a:t>GW management units</a:t>
            </a:r>
            <a:r>
              <a:rPr lang="en-US" dirty="0"/>
              <a:t> based on aquifer mapping, current and potential use and quality</a:t>
            </a:r>
          </a:p>
          <a:p>
            <a:r>
              <a:rPr lang="en-US" dirty="0" smtClean="0"/>
              <a:t>Consider a “</a:t>
            </a:r>
            <a:r>
              <a:rPr lang="en-US" b="1" dirty="0" smtClean="0"/>
              <a:t>program for results</a:t>
            </a:r>
            <a:r>
              <a:rPr lang="en-US" dirty="0" smtClean="0"/>
              <a:t>” approach with appropriate state-level targets to allocate funding</a:t>
            </a:r>
          </a:p>
          <a:p>
            <a:pPr lvl="1"/>
            <a:r>
              <a:rPr lang="en-US" dirty="0" smtClean="0"/>
              <a:t>Prioritize securing safe drinking water supply</a:t>
            </a:r>
          </a:p>
          <a:p>
            <a:pPr lvl="1"/>
            <a:r>
              <a:rPr lang="en-US" dirty="0"/>
              <a:t>Scope </a:t>
            </a:r>
            <a:r>
              <a:rPr lang="en-US" b="1" dirty="0"/>
              <a:t>options for metering GW use</a:t>
            </a:r>
            <a:r>
              <a:rPr lang="en-US" dirty="0"/>
              <a:t>, targeting high priorities areas, and the institutions to </a:t>
            </a:r>
            <a:r>
              <a:rPr lang="en-US" dirty="0" smtClean="0"/>
              <a:t>support</a:t>
            </a:r>
          </a:p>
          <a:p>
            <a:pPr lvl="1"/>
            <a:r>
              <a:rPr lang="en-US" dirty="0"/>
              <a:t>Invest in </a:t>
            </a:r>
            <a:r>
              <a:rPr lang="en-US" b="1" dirty="0"/>
              <a:t>recharge structures </a:t>
            </a:r>
            <a:r>
              <a:rPr lang="en-US" u="sng" dirty="0"/>
              <a:t>where </a:t>
            </a:r>
            <a:r>
              <a:rPr lang="en-US" u="sng" dirty="0" smtClean="0"/>
              <a:t>appropriate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048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8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– Key reform elements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54097"/>
            <a:ext cx="7886700" cy="5456768"/>
          </a:xfrm>
        </p:spPr>
        <p:txBody>
          <a:bodyPr>
            <a:normAutofit/>
          </a:bodyPr>
          <a:lstStyle/>
          <a:p>
            <a:r>
              <a:rPr lang="en-US" dirty="0"/>
              <a:t>Invest in institutions</a:t>
            </a:r>
          </a:p>
          <a:p>
            <a:pPr lvl="1"/>
            <a:r>
              <a:rPr lang="en-US" dirty="0"/>
              <a:t>Bottom-up: community level participatory management </a:t>
            </a:r>
            <a:r>
              <a:rPr lang="en-US" dirty="0" smtClean="0"/>
              <a:t>(SW-GW) possibly </a:t>
            </a:r>
            <a:r>
              <a:rPr lang="en-US" dirty="0"/>
              <a:t>supported by CSR </a:t>
            </a:r>
            <a:r>
              <a:rPr lang="en-US" dirty="0" smtClean="0"/>
              <a:t>contributions</a:t>
            </a:r>
            <a:endParaRPr lang="en-US" dirty="0"/>
          </a:p>
          <a:p>
            <a:pPr lvl="1"/>
            <a:r>
              <a:rPr lang="en-US" dirty="0"/>
              <a:t>Top-down: reorienting center and state GW agencies from solely technical to planning and implementing agencies</a:t>
            </a:r>
          </a:p>
          <a:p>
            <a:pPr lvl="1"/>
            <a:r>
              <a:rPr lang="en-US" dirty="0"/>
              <a:t>Capacity development in technical and policy areas</a:t>
            </a:r>
          </a:p>
          <a:p>
            <a:r>
              <a:rPr lang="en-US" dirty="0" smtClean="0"/>
              <a:t>For priority GMUs identify portfolio of incentives and regulations to achieve sustainable levels of use</a:t>
            </a:r>
          </a:p>
          <a:p>
            <a:pPr lvl="1"/>
            <a:r>
              <a:rPr lang="en-US" b="1" dirty="0" smtClean="0"/>
              <a:t>reward staying within sustainable levels </a:t>
            </a:r>
          </a:p>
          <a:p>
            <a:pPr lvl="1"/>
            <a:r>
              <a:rPr lang="en-US" b="1" dirty="0" smtClean="0"/>
              <a:t>penalize excessive use</a:t>
            </a:r>
          </a:p>
          <a:p>
            <a:pPr lvl="1"/>
            <a:r>
              <a:rPr lang="en-US" dirty="0" smtClean="0"/>
              <a:t>Remove current perverse incentives / subsidies</a:t>
            </a:r>
          </a:p>
          <a:p>
            <a:pPr lvl="1"/>
            <a:r>
              <a:rPr lang="en-US" dirty="0" smtClean="0"/>
              <a:t>appropriately control additional development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96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8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– Next Steps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54097"/>
            <a:ext cx="7886700" cy="54567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World Bank will prepare comprehensive summary of this meeting including all PPT and will share via NHP Website: </a:t>
            </a:r>
            <a:r>
              <a:rPr lang="en-US" dirty="0" smtClean="0">
                <a:hlinkClick r:id="rId2"/>
              </a:rPr>
              <a:t>www.indiawrm.org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meeting will inform scoping by </a:t>
            </a:r>
            <a:r>
              <a:rPr lang="en-US" dirty="0" err="1" smtClean="0"/>
              <a:t>MoWR</a:t>
            </a:r>
            <a:r>
              <a:rPr lang="en-US" dirty="0" smtClean="0"/>
              <a:t> of a potential national GW program</a:t>
            </a:r>
          </a:p>
          <a:p>
            <a:r>
              <a:rPr lang="en-US" smtClean="0"/>
              <a:t>National </a:t>
            </a:r>
            <a:r>
              <a:rPr lang="en-US" dirty="0" smtClean="0"/>
              <a:t>Hydrology Project will provide important contributions to improved GW data, technical capacity and strengthened institutions.</a:t>
            </a:r>
          </a:p>
          <a:p>
            <a:r>
              <a:rPr lang="en-US" dirty="0" smtClean="0"/>
              <a:t>This meeting will inform ongoing discussions in </a:t>
            </a:r>
            <a:r>
              <a:rPr lang="en-US" dirty="0" err="1" smtClean="0"/>
              <a:t>MoWR</a:t>
            </a:r>
            <a:r>
              <a:rPr lang="en-US" dirty="0" smtClean="0"/>
              <a:t> on central institutional reforms to strengthen water planning and policy</a:t>
            </a:r>
          </a:p>
          <a:p>
            <a:r>
              <a:rPr lang="en-US" dirty="0" smtClean="0"/>
              <a:t>Regional World Bank study on sustainable GW use being scoped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11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</TotalTime>
  <Words>360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Summary – Key messages</vt:lpstr>
      <vt:lpstr>Summary – Key reform elements</vt:lpstr>
      <vt:lpstr>Summary – Key reform elements</vt:lpstr>
      <vt:lpstr>Summary – 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– Key messages</dc:title>
  <dc:creator>William Young</dc:creator>
  <cp:lastModifiedBy>Jai Mansukhani</cp:lastModifiedBy>
  <cp:revision>28</cp:revision>
  <dcterms:created xsi:type="dcterms:W3CDTF">2015-09-23T09:58:56Z</dcterms:created>
  <dcterms:modified xsi:type="dcterms:W3CDTF">2015-09-24T11:31:47Z</dcterms:modified>
</cp:coreProperties>
</file>